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Lst>
  <p:notesMasterIdLst>
    <p:notesMasterId r:id="rId15"/>
  </p:notesMasterIdLst>
  <p:sldIdLst>
    <p:sldId id="282" r:id="rId2"/>
    <p:sldId id="283" r:id="rId3"/>
    <p:sldId id="259" r:id="rId4"/>
    <p:sldId id="268" r:id="rId5"/>
    <p:sldId id="291" r:id="rId6"/>
    <p:sldId id="292" r:id="rId7"/>
    <p:sldId id="300" r:id="rId8"/>
    <p:sldId id="299" r:id="rId9"/>
    <p:sldId id="271" r:id="rId10"/>
    <p:sldId id="280" r:id="rId11"/>
    <p:sldId id="279" r:id="rId12"/>
    <p:sldId id="297" r:id="rId13"/>
    <p:sldId id="298" r:id="rId14"/>
  </p:sldIdLst>
  <p:sldSz cx="17340263" cy="9753600"/>
  <p:notesSz cx="6858000" cy="931386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3" autoAdjust="0"/>
    <p:restoredTop sz="94523" autoAdjust="0"/>
  </p:normalViewPr>
  <p:slideViewPr>
    <p:cSldViewPr snapToGrid="0" showGuides="1">
      <p:cViewPr varScale="1">
        <p:scale>
          <a:sx n="48" d="100"/>
          <a:sy n="48" d="100"/>
        </p:scale>
        <p:origin x="636" y="42"/>
      </p:cViewPr>
      <p:guideLst>
        <p:guide orient="horz" pos="3072"/>
        <p:guide pos="5462"/>
      </p:guideLst>
    </p:cSldViewPr>
  </p:slid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25438" y="698500"/>
            <a:ext cx="6207125" cy="3492500"/>
          </a:xfrm>
          <a:prstGeom prst="rect">
            <a:avLst/>
          </a:prstGeom>
        </p:spPr>
        <p:txBody>
          <a:bodyPr/>
          <a:lstStyle/>
          <a:p>
            <a:endParaRPr/>
          </a:p>
        </p:txBody>
      </p:sp>
      <p:sp>
        <p:nvSpPr>
          <p:cNvPr id="125" name="Shape 125"/>
          <p:cNvSpPr>
            <a:spLocks noGrp="1"/>
          </p:cNvSpPr>
          <p:nvPr>
            <p:ph type="body" sz="quarter" idx="1"/>
          </p:nvPr>
        </p:nvSpPr>
        <p:spPr>
          <a:xfrm>
            <a:off x="914400" y="4424085"/>
            <a:ext cx="5029200" cy="4191238"/>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rPr dirty="0"/>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1pPr>
            <a:lvl2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2pPr>
            <a:lvl3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3pPr>
            <a:lvl4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4pPr>
            <a:lvl5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483670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762023" y="1968501"/>
            <a:ext cx="6764732" cy="133"/>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8636264" y="-152400"/>
            <a:ext cx="8873338" cy="99060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762023" y="330200"/>
            <a:ext cx="6773540" cy="1397000"/>
          </a:xfrm>
          <a:prstGeom prst="rect">
            <a:avLst/>
          </a:prstGeom>
        </p:spPr>
        <p:txBody>
          <a:bodyPr/>
          <a:lstStyle/>
          <a:p>
            <a:r>
              <a:t>Title Text</a:t>
            </a:r>
          </a:p>
        </p:txBody>
      </p:sp>
      <p:sp>
        <p:nvSpPr>
          <p:cNvPr id="72" name="Body Level One…"/>
          <p:cNvSpPr txBox="1">
            <a:spLocks noGrp="1"/>
          </p:cNvSpPr>
          <p:nvPr>
            <p:ph type="body" sz="half" idx="1"/>
          </p:nvPr>
        </p:nvSpPr>
        <p:spPr>
          <a:xfrm>
            <a:off x="762023" y="2222500"/>
            <a:ext cx="6773540" cy="6667500"/>
          </a:xfrm>
          <a:prstGeom prst="rect">
            <a:avLst/>
          </a:prstGeom>
        </p:spPr>
        <p:txBody>
          <a:bodyPr/>
          <a:lstStyle>
            <a:lvl1pPr marL="440289" indent="-440289">
              <a:spcBef>
                <a:spcPts val="4000"/>
              </a:spcBef>
              <a:defRPr sz="3467">
                <a:latin typeface="Helvetica Neue"/>
                <a:ea typeface="Helvetica Neue"/>
                <a:cs typeface="Helvetica Neue"/>
                <a:sym typeface="Helvetica Neue"/>
              </a:defRPr>
            </a:lvl1pPr>
            <a:lvl2pPr marL="880577" indent="-440289">
              <a:spcBef>
                <a:spcPts val="4000"/>
              </a:spcBef>
              <a:defRPr sz="3467">
                <a:latin typeface="Helvetica Neue"/>
                <a:ea typeface="Helvetica Neue"/>
                <a:cs typeface="Helvetica Neue"/>
                <a:sym typeface="Helvetica Neue"/>
              </a:defRPr>
            </a:lvl2pPr>
            <a:lvl3pPr marL="1320866" indent="-440289">
              <a:spcBef>
                <a:spcPts val="4000"/>
              </a:spcBef>
              <a:defRPr sz="3467">
                <a:latin typeface="Helvetica Neue"/>
                <a:ea typeface="Helvetica Neue"/>
                <a:cs typeface="Helvetica Neue"/>
                <a:sym typeface="Helvetica Neue"/>
              </a:defRPr>
            </a:lvl3pPr>
            <a:lvl4pPr marL="1761155" indent="-440289">
              <a:spcBef>
                <a:spcPts val="4000"/>
              </a:spcBef>
              <a:defRPr sz="3467">
                <a:latin typeface="Helvetica Neue"/>
                <a:ea typeface="Helvetica Neue"/>
                <a:cs typeface="Helvetica Neue"/>
                <a:sym typeface="Helvetica Neue"/>
              </a:defRPr>
            </a:lvl4pPr>
            <a:lvl5pPr marL="2201443" indent="-440289">
              <a:spcBef>
                <a:spcPts val="4000"/>
              </a:spcBef>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681012" y="9109685"/>
            <a:ext cx="395942" cy="389915"/>
          </a:xfrm>
          <a:prstGeom prst="rect">
            <a:avLst/>
          </a:prstGeom>
        </p:spPr>
        <p:txBody>
          <a:bodyPr/>
          <a:lstStyle>
            <a:lvl1pPr algn="l"/>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39647416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1185370" y="889000"/>
            <a:ext cx="1495259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6111953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12073833" y="508001"/>
            <a:ext cx="171" cy="7975631"/>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12073831" y="4464051"/>
            <a:ext cx="4598144" cy="5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12224389" y="4584789"/>
            <a:ext cx="8675818" cy="4343401"/>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12243174" y="-101600"/>
            <a:ext cx="4487470" cy="5003800"/>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1066833" y="469901"/>
            <a:ext cx="14732450" cy="8053993"/>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694288" y="8661400"/>
            <a:ext cx="11159408" cy="9398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048656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5482408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237074" y="0"/>
            <a:ext cx="17831345"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9639018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693385" y="2768600"/>
            <a:ext cx="13953493" cy="5715000"/>
          </a:xfrm>
          <a:prstGeom prst="rect">
            <a:avLst/>
          </a:prstGeom>
        </p:spPr>
        <p:txBody>
          <a:bodyPr anchor="ctr">
            <a:noAutofit/>
          </a:bodyPr>
          <a:lstStyle>
            <a:lvl1pPr marL="1185393" indent="-762038">
              <a:spcBef>
                <a:spcPts val="3200"/>
              </a:spcBef>
              <a:buSzPct val="171000"/>
              <a:buFontTx/>
              <a:defRPr sz="5600">
                <a:solidFill>
                  <a:srgbClr val="000000"/>
                </a:solidFill>
                <a:latin typeface="Gill Sans"/>
                <a:ea typeface="Gill Sans"/>
                <a:cs typeface="Gill Sans"/>
                <a:sym typeface="Gill Sans"/>
              </a:defRPr>
            </a:lvl1pPr>
            <a:lvl2pPr marL="1778089" indent="-762038">
              <a:spcBef>
                <a:spcPts val="3200"/>
              </a:spcBef>
              <a:buSzPct val="171000"/>
              <a:buFontTx/>
              <a:defRPr sz="5600">
                <a:solidFill>
                  <a:srgbClr val="000000"/>
                </a:solidFill>
                <a:latin typeface="Gill Sans"/>
                <a:ea typeface="Gill Sans"/>
                <a:cs typeface="Gill Sans"/>
                <a:sym typeface="Gill Sans"/>
              </a:defRPr>
            </a:lvl2pPr>
            <a:lvl3pPr marL="2370785" indent="-762038">
              <a:spcBef>
                <a:spcPts val="3200"/>
              </a:spcBef>
              <a:buSzPct val="171000"/>
              <a:buFontTx/>
              <a:defRPr sz="5600">
                <a:solidFill>
                  <a:srgbClr val="000000"/>
                </a:solidFill>
                <a:latin typeface="Gill Sans"/>
                <a:ea typeface="Gill Sans"/>
                <a:cs typeface="Gill Sans"/>
                <a:sym typeface="Gill Sans"/>
              </a:defRPr>
            </a:lvl3pPr>
            <a:lvl4pPr marL="2963482" indent="-762038">
              <a:spcBef>
                <a:spcPts val="3200"/>
              </a:spcBef>
              <a:buSzPct val="171000"/>
              <a:buFontTx/>
              <a:defRPr sz="5600">
                <a:solidFill>
                  <a:srgbClr val="000000"/>
                </a:solidFill>
                <a:latin typeface="Gill Sans"/>
                <a:ea typeface="Gill Sans"/>
                <a:cs typeface="Gill Sans"/>
                <a:sym typeface="Gill Sans"/>
              </a:defRPr>
            </a:lvl4pPr>
            <a:lvl5pPr marL="3556178" indent="-762038">
              <a:spcBef>
                <a:spcPts val="3200"/>
              </a:spcBef>
              <a:buSzPct val="171000"/>
              <a:buFontTx/>
              <a:defRPr sz="56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01923277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977969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13950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26018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857983" y="767644"/>
            <a:ext cx="15624300" cy="1020516"/>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857983" y="1687440"/>
            <a:ext cx="15624300" cy="664732"/>
          </a:xfrm>
          <a:prstGeom prst="rect">
            <a:avLst/>
          </a:prstGeom>
        </p:spPr>
        <p:txBody>
          <a:bodyPr lIns="45719" tIns="45719" rIns="45719" bIns="45719"/>
          <a:lstStyle>
            <a:lvl1pPr marL="0" indent="0" defTabSz="587015">
              <a:lnSpc>
                <a:spcPct val="100000"/>
              </a:lnSpc>
              <a:spcBef>
                <a:spcPts val="0"/>
              </a:spcBef>
              <a:buSzTx/>
              <a:buNone/>
              <a:defRPr sz="3911"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587015">
              <a:lnSpc>
                <a:spcPct val="100000"/>
              </a:lnSpc>
              <a:spcBef>
                <a:spcPts val="1280"/>
              </a:spcBef>
              <a:buSzTx/>
              <a:buNone/>
              <a:defRPr sz="3911" spc="-39"/>
            </a:lvl1pPr>
            <a:lvl2pPr marL="0" indent="325116" defTabSz="587015">
              <a:lnSpc>
                <a:spcPct val="100000"/>
              </a:lnSpc>
              <a:spcBef>
                <a:spcPts val="1280"/>
              </a:spcBef>
              <a:buSzTx/>
              <a:buNone/>
              <a:defRPr sz="3911" spc="-39"/>
            </a:lvl2pPr>
            <a:lvl3pPr marL="0" indent="650233" defTabSz="587015">
              <a:lnSpc>
                <a:spcPct val="100000"/>
              </a:lnSpc>
              <a:spcBef>
                <a:spcPts val="1280"/>
              </a:spcBef>
              <a:buSzTx/>
              <a:buNone/>
              <a:defRPr sz="3911" spc="-39"/>
            </a:lvl3pPr>
            <a:lvl4pPr marL="0" indent="975347" defTabSz="587015">
              <a:lnSpc>
                <a:spcPct val="100000"/>
              </a:lnSpc>
              <a:spcBef>
                <a:spcPts val="1280"/>
              </a:spcBef>
              <a:buSzTx/>
              <a:buNone/>
              <a:defRPr sz="3911" spc="-39"/>
            </a:lvl4pPr>
            <a:lvl5pPr marL="0" indent="1300464" defTabSz="587015">
              <a:lnSpc>
                <a:spcPct val="100000"/>
              </a:lnSpc>
              <a:spcBef>
                <a:spcPts val="1280"/>
              </a:spcBef>
              <a:buSzTx/>
              <a:buNone/>
              <a:defRPr sz="3911" spc="-39"/>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xfrm>
            <a:off x="16378190" y="9109685"/>
            <a:ext cx="395942" cy="38991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4874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4" y="2222500"/>
            <a:ext cx="12496776" cy="6667500"/>
          </a:xfrm>
          <a:prstGeom prst="rect">
            <a:avLst/>
          </a:prstGeom>
        </p:spPr>
        <p:txBody>
          <a:bodyPr/>
          <a:lstStyle>
            <a:lvl1pPr marL="365760" indent="-365760">
              <a:defRPr>
                <a:solidFill>
                  <a:schemeClr val="tx1"/>
                </a:solidFill>
              </a:defRPr>
            </a:lvl1pPr>
            <a:lvl2pPr marL="731520" indent="-365760">
              <a:spcBef>
                <a:spcPts val="1600"/>
              </a:spcBef>
              <a:defRPr>
                <a:solidFill>
                  <a:schemeClr val="tx1"/>
                </a:solidFill>
              </a:defRPr>
            </a:lvl2pPr>
            <a:lvl3pPr marL="1005840" indent="-365760">
              <a:spcBef>
                <a:spcPts val="800"/>
              </a:spcBef>
              <a:defRPr sz="4000">
                <a:solidFill>
                  <a:schemeClr val="tx1"/>
                </a:solidFill>
              </a:defRPr>
            </a:lvl3pPr>
            <a:lvl4pPr marL="1280160" indent="-365760">
              <a:spcBef>
                <a:spcPts val="0"/>
              </a:spcBef>
              <a:defRPr sz="4000">
                <a:solidFill>
                  <a:schemeClr val="tx1"/>
                </a:solidFill>
              </a:defRPr>
            </a:lvl4pPr>
            <a:lvl5pPr marL="1554480" indent="-365760">
              <a:spcBef>
                <a:spcPts val="0"/>
              </a:spcBef>
              <a:defRPr sz="4000">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44822023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388302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3" y="2222500"/>
            <a:ext cx="7501696"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8670131" y="2222500"/>
            <a:ext cx="7915474"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61168464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90891826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4311516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10058708" y="7975600"/>
            <a:ext cx="1" cy="14225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25400"/>
            <a:ext cx="17340263"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879657" y="7785100"/>
            <a:ext cx="7721836"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10465120" y="8470900"/>
            <a:ext cx="6604202" cy="508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7366574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762024" y="3289300"/>
            <a:ext cx="15816216"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5259144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762023" y="4864100"/>
            <a:ext cx="7112852" cy="58"/>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6367128" y="0"/>
            <a:ext cx="20523827" cy="97663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762023" y="1435100"/>
            <a:ext cx="7112217" cy="3175000"/>
          </a:xfrm>
          <a:prstGeom prst="rect">
            <a:avLst/>
          </a:prstGeom>
        </p:spPr>
        <p:txBody>
          <a:bodyPr/>
          <a:lstStyle/>
          <a:p>
            <a:r>
              <a:t>Title Text</a:t>
            </a:r>
          </a:p>
        </p:txBody>
      </p:sp>
      <p:sp>
        <p:nvSpPr>
          <p:cNvPr id="44" name="Body Level One…"/>
          <p:cNvSpPr txBox="1">
            <a:spLocks noGrp="1"/>
          </p:cNvSpPr>
          <p:nvPr>
            <p:ph type="body" sz="quarter" idx="1"/>
          </p:nvPr>
        </p:nvSpPr>
        <p:spPr>
          <a:xfrm>
            <a:off x="762023" y="5130800"/>
            <a:ext cx="7112217" cy="3175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17388771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2023" y="1968501"/>
            <a:ext cx="15824625"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762024" y="330200"/>
            <a:ext cx="15816216"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rPr dirty="0"/>
              <a:t>Title Text</a:t>
            </a:r>
          </a:p>
        </p:txBody>
      </p:sp>
      <p:sp>
        <p:nvSpPr>
          <p:cNvPr id="4" name="Slide Number"/>
          <p:cNvSpPr txBox="1">
            <a:spLocks noGrp="1"/>
          </p:cNvSpPr>
          <p:nvPr>
            <p:ph type="sldNum" sz="quarter" idx="2"/>
          </p:nvPr>
        </p:nvSpPr>
        <p:spPr>
          <a:xfrm>
            <a:off x="16378190" y="9109686"/>
            <a:ext cx="395941" cy="389915"/>
          </a:xfrm>
          <a:prstGeom prst="rect">
            <a:avLst/>
          </a:prstGeom>
          <a:ln w="12700">
            <a:miter lim="400000"/>
          </a:ln>
        </p:spPr>
        <p:txBody>
          <a:bodyPr wrap="none" lIns="50800" tIns="50800" rIns="50800" bIns="50800" anchor="b">
            <a:spAutoFit/>
          </a:bodyPr>
          <a:lstStyle>
            <a:lvl1pPr algn="r">
              <a:defRPr sz="1867">
                <a:latin typeface="Helvetica Neue"/>
                <a:ea typeface="Helvetica Neue"/>
                <a:cs typeface="Helvetica Neue"/>
                <a:sym typeface="Helvetica Neue"/>
              </a:defRPr>
            </a:lvl1pPr>
          </a:lstStyle>
          <a:p>
            <a:pPr defTabSz="778972">
              <a:defRPr/>
            </a:pPr>
            <a:fld id="{86CB4B4D-7CA3-9044-876B-883B54F8677D}" type="slidenum">
              <a:rPr lang="en-US" smtClean="0"/>
              <a:pPr defTabSz="778972">
                <a:defRPr/>
              </a:pPr>
              <a:t>‹#›</a:t>
            </a:fld>
            <a:endParaRPr lang="en-US"/>
          </a:p>
        </p:txBody>
      </p:sp>
      <p:sp>
        <p:nvSpPr>
          <p:cNvPr id="5" name="Body Level One…"/>
          <p:cNvSpPr txBox="1">
            <a:spLocks noGrp="1"/>
          </p:cNvSpPr>
          <p:nvPr>
            <p:ph type="body" idx="1"/>
          </p:nvPr>
        </p:nvSpPr>
        <p:spPr>
          <a:xfrm>
            <a:off x="762024" y="2222500"/>
            <a:ext cx="15816216"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609630" marR="0" lvl="0"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One</a:t>
            </a:r>
          </a:p>
          <a:p>
            <a:pPr marL="1219261" marR="0" lvl="1"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Two</a:t>
            </a:r>
          </a:p>
          <a:p>
            <a:pPr marL="1828891" marR="0" lvl="2"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Three</a:t>
            </a:r>
          </a:p>
          <a:p>
            <a:pPr marL="2438522" marR="0" lvl="3"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Four</a:t>
            </a:r>
          </a:p>
          <a:p>
            <a:pPr marL="3048152" marR="0" lvl="4"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Five</a:t>
            </a:r>
          </a:p>
          <a:p>
            <a:endParaRPr dirty="0"/>
          </a:p>
        </p:txBody>
      </p:sp>
    </p:spTree>
    <p:extLst>
      <p:ext uri="{BB962C8B-B14F-4D97-AF65-F5344CB8AC3E}">
        <p14:creationId xmlns:p14="http://schemas.microsoft.com/office/powerpoint/2010/main" val="792546460"/>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8" r:id="rId4"/>
    <p:sldLayoutId id="2147483699" r:id="rId5"/>
    <p:sldLayoutId id="2147483665" r:id="rId6"/>
    <p:sldLayoutId id="2147483666" r:id="rId7"/>
    <p:sldLayoutId id="2147483667" r:id="rId8"/>
    <p:sldLayoutId id="2147483668" r:id="rId9"/>
    <p:sldLayoutId id="2147483671" r:id="rId10"/>
    <p:sldLayoutId id="2147483672" r:id="rId11"/>
    <p:sldLayoutId id="2147483673" r:id="rId12"/>
    <p:sldLayoutId id="2147483674" r:id="rId13"/>
    <p:sldLayoutId id="2147483675" r:id="rId14"/>
    <p:sldLayoutId id="2147483676" r:id="rId15"/>
    <p:sldLayoutId id="2147483677" r:id="rId16"/>
    <p:sldLayoutId id="2147483662" r:id="rId17"/>
    <p:sldLayoutId id="2147483663" r:id="rId18"/>
    <p:sldLayoutId id="2147483697" r:id="rId19"/>
  </p:sldLayoutIdLst>
  <p:transition spd="med"/>
  <p:txStyles>
    <p:titleStyle>
      <a:lvl1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70C0"/>
          </a:solidFill>
          <a:uFillTx/>
          <a:latin typeface="Verdana" panose="020B0604030504040204" pitchFamily="34" charset="0"/>
          <a:ea typeface="Verdana" panose="020B0604030504040204" pitchFamily="34" charset="0"/>
          <a:cs typeface="+mn-cs"/>
          <a:sym typeface="Helvetica Neue Light"/>
        </a:defRPr>
      </a:lvl1pPr>
      <a:lvl2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2pPr>
      <a:lvl3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3pPr>
      <a:lvl4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4pPr>
      <a:lvl5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5pPr>
      <a:lvl6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6pPr>
      <a:lvl7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7pPr>
      <a:lvl8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8pPr>
      <a:lvl9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9pPr>
    </p:titleStyle>
    <p:bodyStyle>
      <a:lvl1pPr marL="609630"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1pPr>
      <a:lvl2pPr marL="121926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2pPr>
      <a:lvl3pPr marL="182889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3pPr>
      <a:lvl4pPr marL="243852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4pPr>
      <a:lvl5pPr marL="304815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5pPr>
      <a:lvl6pPr marL="365778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6pPr>
      <a:lvl7pPr marL="426741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7pPr>
      <a:lvl8pPr marL="487704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8pPr>
      <a:lvl9pPr marL="548667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9pPr>
    </p:bodyStyle>
    <p:otherStyle>
      <a:lvl1pPr marL="0" marR="0" indent="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1pPr>
      <a:lvl2pPr marL="0" marR="0" indent="304815"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2pPr>
      <a:lvl3pPr marL="0" marR="0" indent="60963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3pPr>
      <a:lvl4pPr marL="0" marR="0" indent="91444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4pPr>
      <a:lvl5pPr marL="0" marR="0" indent="121926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5pPr>
      <a:lvl6pPr marL="0" marR="0" indent="152407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6pPr>
      <a:lvl7pPr marL="0" marR="0" indent="182889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7pPr>
      <a:lvl8pPr marL="0" marR="0" indent="2133707"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8pPr>
      <a:lvl9pPr marL="0" marR="0" indent="2438522"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S 4530/5500:…"/>
          <p:cNvSpPr txBox="1">
            <a:spLocks noGrp="1"/>
          </p:cNvSpPr>
          <p:nvPr>
            <p:ph type="title"/>
          </p:nvPr>
        </p:nvSpPr>
        <p:spPr/>
        <p:txBody>
          <a:bodyPr>
            <a:normAutofit fontScale="90000"/>
          </a:bodyPr>
          <a:lstStyle/>
          <a:p>
            <a:br>
              <a:rPr lang="en-US" altLang="en-US" dirty="0">
                <a:sym typeface="Helvetica Neue" charset="0"/>
              </a:rPr>
            </a:br>
            <a:br>
              <a:rPr lang="en-US" altLang="en-US" dirty="0">
                <a:sym typeface="Helvetica Neue" charset="0"/>
              </a:rPr>
            </a:br>
            <a:r>
              <a:rPr lang="en-US" altLang="en-US" dirty="0">
                <a:sym typeface="Helvetica Neue" charset="0"/>
              </a:rPr>
              <a:t>CS 4350: Fundamentals of Software Engineering</a:t>
            </a:r>
            <a:br>
              <a:rPr lang="en-US" altLang="en-US" dirty="0">
                <a:sym typeface="Helvetica Neue" charset="0"/>
              </a:rPr>
            </a:br>
            <a:r>
              <a:rPr lang="en-US" altLang="en-US" dirty="0">
                <a:sym typeface="Helvetica Neue" charset="0"/>
              </a:rPr>
              <a:t>CS 5500: Foundations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1.1 Course Introduction</a:t>
            </a:r>
            <a:endParaRPr lang="en-US" dirty="0"/>
          </a:p>
        </p:txBody>
      </p:sp>
      <p:sp>
        <p:nvSpPr>
          <p:cNvPr id="145" name="Jon Bell, Frank Tip, Mitch Wand…"/>
          <p:cNvSpPr txBox="1">
            <a:spLocks noGrp="1"/>
          </p:cNvSpPr>
          <p:nvPr>
            <p:ph type="body" sz="quarter" idx="1"/>
          </p:nvPr>
        </p:nvSpPr>
        <p:spPr>
          <a:prstGeom prst="rect">
            <a:avLst/>
          </a:prstGeom>
        </p:spPr>
        <p:txBody>
          <a:bodyPr>
            <a:normAutofit fontScale="92500" lnSpcReduction="10000"/>
          </a:bodyPr>
          <a:lstStyle/>
          <a:p>
            <a:pPr>
              <a:defRPr>
                <a:solidFill>
                  <a:srgbClr val="000000"/>
                </a:solidFill>
              </a:defRPr>
            </a:pPr>
            <a:r>
              <a:rPr dirty="0"/>
              <a:t>Jon Bell, </a:t>
            </a:r>
            <a:r>
              <a:rPr lang="en-US" dirty="0"/>
              <a:t>John T. </a:t>
            </a:r>
            <a:r>
              <a:rPr lang="en-US" dirty="0" err="1"/>
              <a:t>Boyland</a:t>
            </a:r>
            <a:r>
              <a:rPr dirty="0"/>
              <a:t>, Mitch Wand</a:t>
            </a:r>
          </a:p>
          <a:p>
            <a:pPr>
              <a:defRPr>
                <a:solidFill>
                  <a:srgbClr val="000000"/>
                </a:solidFill>
              </a:defRPr>
            </a:pPr>
            <a:r>
              <a:rPr dirty="0"/>
              <a:t>Khoury College of Computer Sciences</a:t>
            </a:r>
          </a:p>
        </p:txBody>
      </p:sp>
      <p:sp>
        <p:nvSpPr>
          <p:cNvPr id="146" name="Slide Number"/>
          <p:cNvSpPr txBox="1">
            <a:spLocks noGrp="1"/>
          </p:cNvSpPr>
          <p:nvPr>
            <p:ph type="sldNum" sz="quarter" idx="2"/>
          </p:nvPr>
        </p:nvSpPr>
        <p:spPr>
          <a:xfrm>
            <a:off x="22130550" y="9109686"/>
            <a:ext cx="235642" cy="389915"/>
          </a:xfrm>
        </p:spPr>
        <p:txBody>
          <a:bodyPr/>
          <a:lstStyle/>
          <a:p>
            <a:fld id="{86CB4B4D-7CA3-9044-876B-883B54F8677D}" type="slidenum">
              <a:rPr lang="en-US"/>
              <a:pPr/>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a:prstGeom prst="rect">
            <a:avLst/>
          </a:prstGeom>
        </p:spPr>
        <p:txBody>
          <a:bodyPr/>
          <a:lstStyle>
            <a:lvl1pPr>
              <a:defRPr>
                <a:solidFill>
                  <a:srgbClr val="005493"/>
                </a:solidFill>
              </a:defRPr>
            </a:lvl1pPr>
          </a:lstStyle>
          <a:p>
            <a:r>
              <a:rPr dirty="0"/>
              <a:t>Late Policy</a:t>
            </a:r>
          </a:p>
        </p:txBody>
      </p:sp>
      <p:sp>
        <p:nvSpPr>
          <p:cNvPr id="258" name="Your work is late if it is not turned in by the deadline. The official clock is the time on the submission tool (github.ccs.neu.edu).…"/>
          <p:cNvSpPr txBox="1">
            <a:spLocks noGrp="1"/>
          </p:cNvSpPr>
          <p:nvPr>
            <p:ph type="body" idx="1"/>
          </p:nvPr>
        </p:nvSpPr>
        <p:spPr>
          <a:prstGeom prst="rect">
            <a:avLst/>
          </a:prstGeom>
        </p:spPr>
        <p:txBody>
          <a:bodyPr>
            <a:normAutofit fontScale="92500" lnSpcReduction="20000"/>
          </a:bodyPr>
          <a:lstStyle/>
          <a:p>
            <a:pPr defTabSz="482963">
              <a:spcBef>
                <a:spcPts val="800"/>
              </a:spcBef>
              <a:buSzPct val="100000"/>
              <a:defRPr sz="2232">
                <a:solidFill>
                  <a:srgbClr val="000000"/>
                </a:solidFill>
              </a:defRPr>
            </a:pPr>
            <a:r>
              <a:rPr lang="en-US" sz="5334" b="1" dirty="0">
                <a:solidFill>
                  <a:srgbClr val="FF0000"/>
                </a:solidFill>
              </a:rPr>
              <a:t>Your work is late if it is not turned in by the deadline. </a:t>
            </a:r>
          </a:p>
          <a:p>
            <a:pPr lvl="1" defTabSz="482963">
              <a:spcBef>
                <a:spcPts val="800"/>
              </a:spcBef>
              <a:buSzPct val="85000"/>
              <a:defRPr sz="2232">
                <a:solidFill>
                  <a:srgbClr val="000000"/>
                </a:solidFill>
              </a:defRPr>
            </a:pPr>
            <a:r>
              <a:rPr lang="en-US" sz="5334" dirty="0"/>
              <a:t>Submissions will be accepted up to 48 hours after the deadline with a 50% penalty. </a:t>
            </a:r>
          </a:p>
          <a:p>
            <a:pPr lvl="1" defTabSz="482963">
              <a:spcBef>
                <a:spcPts val="800"/>
              </a:spcBef>
              <a:defRPr sz="2232">
                <a:solidFill>
                  <a:srgbClr val="000000"/>
                </a:solidFill>
              </a:defRPr>
            </a:pPr>
            <a:r>
              <a:rPr lang="en-US" sz="5334" dirty="0"/>
              <a:t>See course web page for details.</a:t>
            </a:r>
          </a:p>
          <a:p>
            <a:pPr defTabSz="482963">
              <a:spcBef>
                <a:spcPts val="800"/>
              </a:spcBef>
              <a:defRPr sz="2232">
                <a:solidFill>
                  <a:srgbClr val="000000"/>
                </a:solidFill>
              </a:defRPr>
            </a:pPr>
            <a:r>
              <a:rPr lang="en-US" sz="5334" dirty="0"/>
              <a:t>Sometimes life gets in the way of schedules. </a:t>
            </a:r>
            <a:r>
              <a:rPr lang="en-US" sz="5334" b="1" dirty="0">
                <a:solidFill>
                  <a:srgbClr val="FF0000"/>
                </a:solidFill>
              </a:rPr>
              <a:t>When "life happens," poor planning by you does not count. </a:t>
            </a:r>
            <a:r>
              <a:rPr lang="en-US" sz="5334" dirty="0"/>
              <a:t>Do not wait to discuss gray areas: talk to your Instructor ASAP.</a:t>
            </a:r>
          </a:p>
          <a:p>
            <a:pPr defTabSz="482963">
              <a:spcBef>
                <a:spcPts val="800"/>
              </a:spcBef>
              <a:defRPr sz="2232">
                <a:solidFill>
                  <a:srgbClr val="000000"/>
                </a:solidFill>
              </a:defRPr>
            </a:pPr>
            <a:r>
              <a:rPr lang="en-US" sz="5334" b="1" dirty="0">
                <a:solidFill>
                  <a:srgbClr val="FF0000"/>
                </a:solidFill>
              </a:rPr>
              <a:t>DO NOT COME TO CLASS IF YOU ARE SICK</a:t>
            </a:r>
          </a:p>
          <a:p>
            <a:pPr marL="0" indent="0" defTabSz="482963">
              <a:spcBef>
                <a:spcPts val="800"/>
              </a:spcBef>
              <a:buNone/>
              <a:defRPr sz="2232">
                <a:solidFill>
                  <a:srgbClr val="000000"/>
                </a:solidFill>
              </a:defRPr>
            </a:pPr>
            <a:endParaRPr sz="3200" dirty="0"/>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p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a:prstGeom prst="rect">
            <a:avLst/>
          </a:prstGeom>
        </p:spPr>
        <p:txBody>
          <a:bodyPr/>
          <a:lstStyle>
            <a:lvl1pPr>
              <a:defRPr>
                <a:solidFill>
                  <a:srgbClr val="005493"/>
                </a:solidFill>
              </a:defRPr>
            </a:lvl1pPr>
          </a:lstStyle>
          <a:p>
            <a:r>
              <a:t>Grade Appeal Policy</a:t>
            </a:r>
          </a:p>
        </p:txBody>
      </p:sp>
      <p:sp>
        <p:nvSpPr>
          <p:cNvPr id="254" name="scores for homeworks/projects/midterms will be final two weeks after it has been returned to you"/>
          <p:cNvSpPr txBox="1">
            <a:spLocks noGrp="1"/>
          </p:cNvSpPr>
          <p:nvPr>
            <p:ph type="body" idx="1"/>
          </p:nvPr>
        </p:nvSpPr>
        <p:spPr>
          <a:prstGeom prst="rect">
            <a:avLst/>
          </a:prstGeom>
        </p:spPr>
        <p:txBody>
          <a:bodyPr/>
          <a:lstStyle>
            <a:lvl1pPr>
              <a:defRPr>
                <a:solidFill>
                  <a:srgbClr val="000000"/>
                </a:solidFill>
              </a:defRPr>
            </a:lvl1pPr>
          </a:lstStyle>
          <a:p>
            <a:r>
              <a:rPr dirty="0"/>
              <a:t>scores for </a:t>
            </a:r>
            <a:r>
              <a:rPr dirty="0" err="1"/>
              <a:t>homeworks</a:t>
            </a:r>
            <a:r>
              <a:rPr dirty="0"/>
              <a:t>/projects/midterms will be final two weeks after </a:t>
            </a:r>
            <a:r>
              <a:rPr lang="en-US" dirty="0"/>
              <a:t>they have </a:t>
            </a:r>
            <a:r>
              <a:rPr dirty="0"/>
              <a:t>been returned to you</a:t>
            </a:r>
          </a:p>
        </p:txBody>
      </p:sp>
      <p:sp>
        <p:nvSpPr>
          <p:cNvPr id="2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type="body" idx="1"/>
          </p:nvPr>
        </p:nvSpPr>
        <p:spPr/>
        <p:txBody>
          <a:bodyPr>
            <a:normAutofit fontScale="55000" lnSpcReduction="20000"/>
          </a:bodyPr>
          <a:lstStyle/>
          <a:p>
            <a:r>
              <a:rPr lang="en-US" b="1" dirty="0"/>
              <a:t>Individual assignments are just that - work that you do on your own.</a:t>
            </a:r>
            <a:r>
              <a:rPr lang="en-US" dirty="0"/>
              <a:t> For example, when you are asked to write a program for an individual homework assignment, you should not discuss your solution with other students. If something is unclear, please ask a TA for clarification.</a:t>
            </a:r>
          </a:p>
          <a:p>
            <a:r>
              <a:rPr lang="en-US" dirty="0"/>
              <a:t>No illicit collaboration! </a:t>
            </a:r>
            <a:r>
              <a:rPr lang="en-US" b="1" dirty="0"/>
              <a:t>If unsure, ask the professor!</a:t>
            </a:r>
            <a:endParaRPr lang="en-US" dirty="0"/>
          </a:p>
          <a:p>
            <a:r>
              <a:rPr lang="en-US" dirty="0"/>
              <a:t>You must submit only your own work. If you steal someone else's work, you fail the class. If you are in doubt whether using others' work is allowed, you should assume that it is NOT allowed unless the instructors confirm otherwise.</a:t>
            </a:r>
          </a:p>
          <a:p>
            <a:r>
              <a:rPr lang="en-US" dirty="0"/>
              <a:t>You are responsible for protecting your work. If someone uses your work, you fail the class.</a:t>
            </a:r>
          </a:p>
          <a:p>
            <a:r>
              <a:rPr lang="en-US" dirty="0"/>
              <a:t>See the course web page for details and examples.</a:t>
            </a:r>
          </a:p>
          <a:p>
            <a:endParaRPr lang="en-US" dirty="0"/>
          </a:p>
        </p:txBody>
      </p:sp>
    </p:spTree>
    <p:extLst>
      <p:ext uri="{BB962C8B-B14F-4D97-AF65-F5344CB8AC3E}">
        <p14:creationId xmlns:p14="http://schemas.microsoft.com/office/powerpoint/2010/main" val="42231830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t>OK, now let’s get down to work!</a:t>
            </a:r>
          </a:p>
        </p:txBody>
      </p:sp>
    </p:spTree>
    <p:extLst>
      <p:ext uri="{BB962C8B-B14F-4D97-AF65-F5344CB8AC3E}">
        <p14:creationId xmlns:p14="http://schemas.microsoft.com/office/powerpoint/2010/main" val="7433389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dirty="0"/>
              <a:t>Instructors</a:t>
            </a:r>
            <a:endParaRPr dirty="0"/>
          </a:p>
        </p:txBody>
      </p:sp>
      <p:sp>
        <p:nvSpPr>
          <p:cNvPr id="138" name="Slide Number"/>
          <p:cNvSpPr txBox="1">
            <a:spLocks noGrp="1"/>
          </p:cNvSpPr>
          <p:nvPr>
            <p:ph type="sldNum" sz="quarter" idx="2"/>
          </p:nvPr>
        </p:nvSpPr>
        <p:spPr>
          <a:xfrm>
            <a:off x="22130550" y="9109686"/>
            <a:ext cx="235642" cy="389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8831" y="2789794"/>
            <a:ext cx="4101306" cy="4101306"/>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11132166" y="2789795"/>
            <a:ext cx="4101306" cy="4174011"/>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516" y="2789795"/>
            <a:ext cx="3598286" cy="4174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2037107"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11632268"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6678452"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Tree>
    <p:extLst>
      <p:ext uri="{BB962C8B-B14F-4D97-AF65-F5344CB8AC3E}">
        <p14:creationId xmlns:p14="http://schemas.microsoft.com/office/powerpoint/2010/main" val="37741869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a:prstGeom prst="rect">
            <a:avLst/>
          </a:prstGeom>
        </p:spPr>
        <p:txBody>
          <a:bodyPr/>
          <a:lstStyle/>
          <a:p>
            <a:r>
              <a:rPr lang="en-US" dirty="0">
                <a:solidFill>
                  <a:srgbClr val="0070C0"/>
                </a:solidFill>
              </a:rPr>
              <a:t>Teaching Assistants</a:t>
            </a:r>
            <a:endParaRPr dirty="0">
              <a:solidFill>
                <a:srgbClr val="0070C0"/>
              </a:solidFill>
            </a:endParaRPr>
          </a:p>
        </p:txBody>
      </p:sp>
      <p:pic>
        <p:nvPicPr>
          <p:cNvPr id="166" name="Alexi Turcotte.jpg" descr="Alexi Turcotte.jpg"/>
          <p:cNvPicPr>
            <a:picLocks noChangeAspect="1"/>
          </p:cNvPicPr>
          <p:nvPr/>
        </p:nvPicPr>
        <p:blipFill>
          <a:blip r:embed="rId2"/>
          <a:srcRect t="21560" r="24157" b="21560"/>
          <a:stretch>
            <a:fillRect/>
          </a:stretch>
        </p:blipFill>
        <p:spPr>
          <a:xfrm>
            <a:off x="753164" y="2564190"/>
            <a:ext cx="2896608" cy="289649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10244150" y="2564190"/>
            <a:ext cx="2896470" cy="2899484"/>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4111912" y="6295975"/>
            <a:ext cx="3133892" cy="3007453"/>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7134852" y="2587897"/>
            <a:ext cx="2814991" cy="2813049"/>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778127" y="6295974"/>
            <a:ext cx="2896607" cy="2860437"/>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7589380" y="6346352"/>
            <a:ext cx="2896396" cy="2906810"/>
          </a:xfrm>
          <a:prstGeom prst="rect">
            <a:avLst/>
          </a:prstGeom>
          <a:ln w="12700">
            <a:miter lim="400000"/>
          </a:ln>
        </p:spPr>
      </p:pic>
      <p:sp>
        <p:nvSpPr>
          <p:cNvPr id="174" name="Alexi Turcotte"/>
          <p:cNvSpPr txBox="1"/>
          <p:nvPr/>
        </p:nvSpPr>
        <p:spPr>
          <a:xfrm>
            <a:off x="1195096" y="5444547"/>
            <a:ext cx="2012589"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Alexi Turcotte</a:t>
            </a:r>
          </a:p>
        </p:txBody>
      </p:sp>
      <p:sp>
        <p:nvSpPr>
          <p:cNvPr id="175" name="Weijie (Ben) Deng"/>
          <p:cNvSpPr txBox="1"/>
          <p:nvPr/>
        </p:nvSpPr>
        <p:spPr>
          <a:xfrm>
            <a:off x="7730790" y="9321865"/>
            <a:ext cx="2613716"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Weijie (Ben) Deng</a:t>
            </a:r>
          </a:p>
        </p:txBody>
      </p:sp>
      <p:sp>
        <p:nvSpPr>
          <p:cNvPr id="176" name="Magnus Frennberg"/>
          <p:cNvSpPr txBox="1"/>
          <p:nvPr/>
        </p:nvSpPr>
        <p:spPr>
          <a:xfrm>
            <a:off x="4112435" y="9321865"/>
            <a:ext cx="2751573"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Magnus Frennberg</a:t>
            </a:r>
          </a:p>
        </p:txBody>
      </p:sp>
      <p:sp>
        <p:nvSpPr>
          <p:cNvPr id="177" name="Jake Feinbaum"/>
          <p:cNvSpPr txBox="1"/>
          <p:nvPr/>
        </p:nvSpPr>
        <p:spPr>
          <a:xfrm>
            <a:off x="10585935" y="5532080"/>
            <a:ext cx="221296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3854627" y="2388056"/>
            <a:ext cx="3133884" cy="3125587"/>
          </a:xfrm>
          <a:prstGeom prst="rect">
            <a:avLst/>
          </a:prstGeom>
          <a:ln w="12700">
            <a:miter lim="400000"/>
          </a:ln>
        </p:spPr>
      </p:pic>
      <p:sp>
        <p:nvSpPr>
          <p:cNvPr id="178" name="Satyajit Gokhale"/>
          <p:cNvSpPr txBox="1"/>
          <p:nvPr/>
        </p:nvSpPr>
        <p:spPr>
          <a:xfrm>
            <a:off x="1022775" y="9321865"/>
            <a:ext cx="235723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Satyajit Gokhale</a:t>
            </a:r>
          </a:p>
        </p:txBody>
      </p:sp>
      <p:sp>
        <p:nvSpPr>
          <p:cNvPr id="179" name="Rajath Kashyap"/>
          <p:cNvSpPr txBox="1"/>
          <p:nvPr/>
        </p:nvSpPr>
        <p:spPr>
          <a:xfrm>
            <a:off x="4259324" y="5532080"/>
            <a:ext cx="226586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dirty="0" err="1"/>
              <a:t>Rajath</a:t>
            </a:r>
            <a:r>
              <a:rPr sz="2560" dirty="0"/>
              <a:t> Kashyap</a:t>
            </a:r>
          </a:p>
        </p:txBody>
      </p:sp>
      <p:sp>
        <p:nvSpPr>
          <p:cNvPr id="180" name="Prajakta Rodrigues"/>
          <p:cNvSpPr txBox="1"/>
          <p:nvPr/>
        </p:nvSpPr>
        <p:spPr>
          <a:xfrm>
            <a:off x="7172161" y="5532080"/>
            <a:ext cx="2740352"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normAutofit fontScale="90000"/>
          </a:bodyPr>
          <a:lstStyle>
            <a:lvl1pPr>
              <a:defRPr>
                <a:solidFill>
                  <a:srgbClr val="005493"/>
                </a:solidFill>
              </a:defRPr>
            </a:lvl1pPr>
          </a:lstStyle>
          <a:p>
            <a:r>
              <a:rPr lang="en-US" dirty="0">
                <a:solidFill>
                  <a:srgbClr val="0070C0"/>
                </a:solidFill>
              </a:rPr>
              <a:t>CS 5500: Course Learning Objectives</a:t>
            </a:r>
            <a:br>
              <a:rPr lang="en-US" dirty="0">
                <a:solidFill>
                  <a:srgbClr val="0070C0"/>
                </a:solidFill>
              </a:rPr>
            </a:br>
            <a:r>
              <a:rPr lang="en-US" dirty="0">
                <a:solidFill>
                  <a:srgbClr val="0070C0"/>
                </a:solidFill>
              </a:rPr>
              <a:t>By the end of this course you will</a:t>
            </a:r>
          </a:p>
        </p:txBody>
      </p:sp>
      <p:sp>
        <p:nvSpPr>
          <p:cNvPr id="204" name="Developing skills that are necessary for successful software development…"/>
          <p:cNvSpPr txBox="1">
            <a:spLocks noGrp="1"/>
          </p:cNvSpPr>
          <p:nvPr>
            <p:ph type="body" idx="1"/>
          </p:nvPr>
        </p:nvSpPr>
        <p:spPr/>
        <p:txBody>
          <a:bodyPr>
            <a:normAutofit fontScale="77500" lnSpcReduction="20000"/>
          </a:bodyPr>
          <a:lstStyle/>
          <a:p>
            <a:pPr marL="274320" indent="-274320" fontAlgn="base"/>
            <a:r>
              <a:rPr lang="en-US" dirty="0"/>
              <a:t>Be able to define and describe the phases of the software engineering lifecycle.</a:t>
            </a:r>
          </a:p>
          <a:p>
            <a:pPr marL="274320" indent="-274320" fontAlgn="base"/>
            <a:r>
              <a:rPr lang="en-US" dirty="0"/>
              <a:t>Be able to explain the role of key processes and technologies in modern software development.</a:t>
            </a:r>
          </a:p>
          <a:p>
            <a:pPr marL="274320" indent="-274320" fontAlgn="base"/>
            <a:r>
              <a:rPr lang="en-US" dirty="0"/>
              <a:t>Be able to productively apply instances of major tools used in elementary SE tasks.</a:t>
            </a:r>
          </a:p>
          <a:p>
            <a:pPr marL="274320" indent="-274320" fontAlgn="base"/>
            <a:r>
              <a:rPr lang="en-US" dirty="0"/>
              <a:t>Design and implement a portfolio-worthy software engineering project in a small team environment that can </a:t>
            </a:r>
            <a:r>
              <a:rPr lang="en-US" dirty="0" err="1"/>
              <a:t>beshowcased</a:t>
            </a:r>
            <a:r>
              <a:rPr lang="en-US" dirty="0"/>
              <a:t> to recruiters.</a:t>
            </a:r>
          </a:p>
          <a:p>
            <a:endParaRPr lang="en-US" dirty="0"/>
          </a:p>
        </p:txBody>
      </p:sp>
      <p:sp>
        <p:nvSpPr>
          <p:cNvPr id="205" name="Slide Number"/>
          <p:cNvSpPr txBox="1">
            <a:spLocks noGrp="1"/>
          </p:cNvSpPr>
          <p:nvPr>
            <p:ph type="sldNum" sz="quarter" idx="2"/>
          </p:nvPr>
        </p:nvSpPr>
        <p:spPr/>
        <p:txBody>
          <a:bodyPr/>
          <a:lstStyle/>
          <a:p>
            <a:fld id="{86CB4B4D-7CA3-9044-876B-883B54F8677D}" type="slidenum">
              <a:rPr lang="en-US"/>
              <a:pPr/>
              <a:t>4</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type="body" idx="1"/>
          </p:nvPr>
        </p:nvSpPr>
        <p:spPr/>
        <p:txBody>
          <a:bodyPr>
            <a:normAutofit fontScale="92500" lnSpcReduction="10000"/>
          </a:bodyPr>
          <a:lstStyle/>
          <a:p>
            <a:r>
              <a:rPr lang="en-US" dirty="0"/>
              <a:t>Developing software is a </a:t>
            </a:r>
            <a:r>
              <a:rPr lang="en-US" b="1" i="1" dirty="0"/>
              <a:t>systems enterprise</a:t>
            </a:r>
          </a:p>
          <a:p>
            <a:pPr lvl="1"/>
            <a:r>
              <a:rPr lang="en-US" dirty="0"/>
              <a:t>many stakeholders</a:t>
            </a:r>
          </a:p>
          <a:p>
            <a:pPr lvl="1"/>
            <a:r>
              <a:rPr lang="en-US" dirty="0"/>
              <a:t>what are the requirements?</a:t>
            </a:r>
          </a:p>
          <a:p>
            <a:pPr lvl="1"/>
            <a:r>
              <a:rPr lang="en-US" dirty="0"/>
              <a:t>how to organize the code?</a:t>
            </a:r>
          </a:p>
          <a:p>
            <a:pPr lvl="1"/>
            <a:r>
              <a:rPr lang="en-US" dirty="0"/>
              <a:t>how do members of a team work together?</a:t>
            </a:r>
          </a:p>
          <a:p>
            <a:pPr lvl="1"/>
            <a:r>
              <a:rPr lang="en-US" dirty="0"/>
              <a:t>how to test the software?</a:t>
            </a:r>
          </a:p>
          <a:p>
            <a:pPr lvl="1"/>
            <a:r>
              <a:rPr lang="en-US" dirty="0"/>
              <a:t>how to deploy the software?</a:t>
            </a:r>
          </a:p>
          <a:p>
            <a:pPr lvl="1"/>
            <a:r>
              <a:rPr lang="en-US" dirty="0" err="1"/>
              <a:t>etc</a:t>
            </a:r>
            <a:r>
              <a:rPr lang="en-US" dirty="0"/>
              <a:t>, </a:t>
            </a:r>
            <a:r>
              <a:rPr lang="en-US" dirty="0" err="1"/>
              <a:t>etc</a:t>
            </a:r>
            <a:r>
              <a:rPr lang="en-US" dirty="0"/>
              <a:t>, etc.</a:t>
            </a:r>
          </a:p>
        </p:txBody>
      </p:sp>
    </p:spTree>
    <p:extLst>
      <p:ext uri="{BB962C8B-B14F-4D97-AF65-F5344CB8AC3E}">
        <p14:creationId xmlns:p14="http://schemas.microsoft.com/office/powerpoint/2010/main" val="178936575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type="body" idx="1"/>
          </p:nvPr>
        </p:nvSpPr>
        <p:spPr/>
        <p:txBody>
          <a:bodyPr>
            <a:normAutofit fontScale="85000" lnSpcReduction="10000"/>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type="body" idx="1"/>
          </p:nvPr>
        </p:nvSpPr>
        <p:spPr/>
        <p:txBody>
          <a:bodyPr/>
          <a:lstStyle/>
          <a:p>
            <a:pPr marL="365760" indent="-365760"/>
            <a:r>
              <a:rPr lang="en-US" dirty="0"/>
              <a:t>We will try to mirror the experience of a young software engineer joining a new team...</a:t>
            </a:r>
          </a:p>
          <a:p>
            <a:pPr marL="731520" lvl="1" indent="-365760"/>
            <a:r>
              <a:rPr lang="en-US" dirty="0"/>
              <a:t>"onboarding" to a new codebase</a:t>
            </a:r>
          </a:p>
          <a:p>
            <a:pPr marL="731520" lvl="1" indent="-365760"/>
            <a:r>
              <a:rPr lang="en-US" dirty="0"/>
              <a:t>start with small individual projects (</a:t>
            </a:r>
            <a:r>
              <a:rPr lang="en-US" dirty="0" err="1"/>
              <a:t>apx</a:t>
            </a:r>
            <a:r>
              <a:rPr lang="en-US" dirty="0"/>
              <a:t>. 4 </a:t>
            </a:r>
            <a:r>
              <a:rPr lang="en-US" dirty="0" err="1"/>
              <a:t>homeworks</a:t>
            </a:r>
            <a:r>
              <a:rPr lang="en-US" dirty="0"/>
              <a:t>)</a:t>
            </a:r>
          </a:p>
          <a:p>
            <a:pPr marL="731520" lvl="1" indent="-365760"/>
            <a:r>
              <a:rPr lang="en-US" dirty="0"/>
              <a:t>participate in small team project to design &amp; develop a major new feature (Team Project, with intermediate deliverables)</a:t>
            </a:r>
          </a:p>
          <a:p>
            <a:pPr lvl="1"/>
            <a:endParaRPr lang="en-US" dirty="0"/>
          </a:p>
        </p:txBody>
      </p:sp>
    </p:spTree>
    <p:extLst>
      <p:ext uri="{BB962C8B-B14F-4D97-AF65-F5344CB8AC3E}">
        <p14:creationId xmlns:p14="http://schemas.microsoft.com/office/powerpoint/2010/main" val="11651569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18664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t>Approach</a:t>
            </a:r>
          </a:p>
        </p:txBody>
      </p:sp>
      <p:sp>
        <p:nvSpPr>
          <p:cNvPr id="218" name="first half of the course: emphasis on skills development…"/>
          <p:cNvSpPr txBox="1">
            <a:spLocks noGrp="1"/>
          </p:cNvSpPr>
          <p:nvPr>
            <p:ph type="body" idx="1"/>
          </p:nvPr>
        </p:nvSpPr>
        <p:spPr/>
        <p:txBody>
          <a:bodyPr/>
          <a:lstStyle/>
          <a:p>
            <a:r>
              <a:rPr lang="en-US" dirty="0"/>
              <a:t>TypeScript as implementation language</a:t>
            </a:r>
          </a:p>
          <a:p>
            <a:pPr lvl="1"/>
            <a:r>
              <a:rPr lang="en-US" dirty="0"/>
              <a:t>React for web UI</a:t>
            </a:r>
          </a:p>
          <a:p>
            <a:r>
              <a:rPr lang="en-US" dirty="0" err="1"/>
              <a:t>Homeworks</a:t>
            </a:r>
            <a:r>
              <a:rPr lang="en-US" dirty="0"/>
              <a:t> to reinforce &amp; assess competence in lecture material</a:t>
            </a:r>
          </a:p>
          <a:p>
            <a:r>
              <a:rPr lang="en-US" dirty="0"/>
              <a:t>Course Project</a:t>
            </a:r>
          </a:p>
          <a:p>
            <a:endParaRPr lang="en-US" dirty="0"/>
          </a:p>
        </p:txBody>
      </p:sp>
      <p:sp>
        <p:nvSpPr>
          <p:cNvPr id="219" name="Slide Number"/>
          <p:cNvSpPr txBox="1">
            <a:spLocks noGrp="1"/>
          </p:cNvSpPr>
          <p:nvPr>
            <p:ph type="sldNum" sz="quarter" idx="2"/>
          </p:nvPr>
        </p:nvSpPr>
        <p:spPr/>
        <p:txBody>
          <a:bodyPr/>
          <a:lstStyle/>
          <a:p>
            <a:fld id="{86CB4B4D-7CA3-9044-876B-883B54F8677D}" type="slidenum">
              <a:rPr lang="en-US"/>
              <a:pPr/>
              <a:t>9</a:t>
            </a:fld>
            <a:endParaRPr lang="en-US"/>
          </a:p>
        </p:txBody>
      </p:sp>
    </p:spTree>
  </p:cSld>
  <p:clrMapOvr>
    <a:masterClrMapping/>
  </p:clrMapOvr>
  <p:transition spd="med"/>
</p:sld>
</file>

<file path=ppt/theme/theme1.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a:latin typeface="Lucida Console" panose="020B0609040504020204" pitchFamily="49" charset="0"/>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530</TotalTime>
  <Words>624</Words>
  <Application>Microsoft Office PowerPoint</Application>
  <PresentationFormat>Custom</PresentationFormat>
  <Paragraphs>68</Paragraphs>
  <Slides>13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Gill Sans</vt:lpstr>
      <vt:lpstr>Helvetica</vt:lpstr>
      <vt:lpstr>Helvetica Neue</vt:lpstr>
      <vt:lpstr>Helvetica Neue Light</vt:lpstr>
      <vt:lpstr>Helvetica Neue Medium</vt:lpstr>
      <vt:lpstr>Verdana</vt:lpstr>
      <vt:lpstr>ModernPortfolio</vt:lpstr>
      <vt:lpstr>  CS 4350: Fundamentals of Software Engineering CS 5500: Foundations of Software Engineering  Lesson 1.1 Course Introduction</vt:lpstr>
      <vt:lpstr>Instructors</vt:lpstr>
      <vt:lpstr>Teaching Assistants</vt:lpstr>
      <vt:lpstr>CS 5500: Course Learning Objectives By the end of this course you will</vt:lpstr>
      <vt:lpstr>Good code is necessary but not sufficient</vt:lpstr>
      <vt:lpstr>Course Mechanics</vt:lpstr>
      <vt:lpstr>Approach</vt:lpstr>
      <vt:lpstr>Course Requirements</vt:lpstr>
      <vt:lpstr>Approach</vt:lpstr>
      <vt:lpstr>Late Policy</vt:lpstr>
      <vt:lpstr>Grade Appeal Policy</vt:lpstr>
      <vt:lpstr>Academic Integrity</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5500: Foundations of Software Engineering  Lecture 1: Introduction</dc:title>
  <cp:lastModifiedBy>Mitchell Wand</cp:lastModifiedBy>
  <cp:revision>47</cp:revision>
  <cp:lastPrinted>2020-08-17T01:28:23Z</cp:lastPrinted>
  <dcterms:modified xsi:type="dcterms:W3CDTF">2021-01-05T22:19:27Z</dcterms:modified>
</cp:coreProperties>
</file>